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charts/chart13.xml" ContentType="application/vnd.openxmlformats-officedocument.drawingml.chart+xml"/>
  <Override PartName="/ppt/charts/chart14.xml" ContentType="application/vnd.openxmlformats-officedocument.drawingml.char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5" r:id="rId2"/>
    <p:sldId id="256" r:id="rId3"/>
    <p:sldId id="257" r:id="rId4"/>
    <p:sldId id="258"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36"/>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G:\Democratic%20Party\State%20General%20Elections\State%20General%20Elec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Active</a:t>
            </a:r>
            <a:r>
              <a:rPr lang="en-US" sz="1400" b="0" baseline="0"/>
              <a:t> Registered Voters, Virginia</a:t>
            </a:r>
            <a:endParaRPr lang="en-US" sz="1400" b="0"/>
          </a:p>
        </c:rich>
      </c:tx>
      <c:layout/>
    </c:title>
    <c:plotArea>
      <c:layout/>
      <c:barChart>
        <c:barDir val="col"/>
        <c:grouping val="clustered"/>
        <c:ser>
          <c:idx val="0"/>
          <c:order val="0"/>
          <c:tx>
            <c:strRef>
              <c:f>Trends!$A$71</c:f>
              <c:strCache>
                <c:ptCount val="1"/>
                <c:pt idx="0">
                  <c:v>Virginia</c:v>
                </c:pt>
              </c:strCache>
            </c:strRef>
          </c:tx>
          <c:spPr>
            <a:solidFill>
              <a:srgbClr val="00B050"/>
            </a:solidFill>
          </c:spPr>
          <c:trendline>
            <c:trendlineType val="linear"/>
          </c:trendline>
          <c:cat>
            <c:numRef>
              <c:f>Trends!$B$70:$L$70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Trends!$B$71:$L$71</c:f>
              <c:numCache>
                <c:formatCode>#,##0</c:formatCode>
                <c:ptCount val="11"/>
                <c:pt idx="0">
                  <c:v>4788980</c:v>
                </c:pt>
                <c:pt idx="1">
                  <c:v>5270746</c:v>
                </c:pt>
                <c:pt idx="2">
                  <c:v>5108288</c:v>
                </c:pt>
                <c:pt idx="3">
                  <c:v>5666962</c:v>
                </c:pt>
                <c:pt idx="4">
                  <c:v>5354753</c:v>
                </c:pt>
                <c:pt idx="5">
                  <c:v>5763241</c:v>
                </c:pt>
                <c:pt idx="6">
                  <c:v>5695358</c:v>
                </c:pt>
                <c:pt idx="7">
                  <c:v>5718318</c:v>
                </c:pt>
                <c:pt idx="8">
                  <c:v>5638945</c:v>
                </c:pt>
                <c:pt idx="9">
                  <c:v>5888756</c:v>
                </c:pt>
                <c:pt idx="10">
                  <c:v>6006967</c:v>
                </c:pt>
              </c:numCache>
            </c:numRef>
          </c:val>
        </c:ser>
        <c:axId val="108429312"/>
        <c:axId val="108432000"/>
      </c:barChart>
      <c:catAx>
        <c:axId val="108429312"/>
        <c:scaling>
          <c:orientation val="minMax"/>
        </c:scaling>
        <c:axPos val="b"/>
        <c:numFmt formatCode="General" sourceLinked="1"/>
        <c:tickLblPos val="nextTo"/>
        <c:crossAx val="108432000"/>
        <c:crosses val="autoZero"/>
        <c:auto val="1"/>
        <c:lblAlgn val="ctr"/>
        <c:lblOffset val="100"/>
      </c:catAx>
      <c:valAx>
        <c:axId val="108432000"/>
        <c:scaling>
          <c:orientation val="minMax"/>
        </c:scaling>
        <c:axPos val="l"/>
        <c:majorGridlines/>
        <c:numFmt formatCode="#,##0" sourceLinked="1"/>
        <c:tickLblPos val="nextTo"/>
        <c:crossAx val="108429312"/>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400" b="0"/>
              <a:t>Active Registered Voters, Culpeper Co</a:t>
            </a:r>
          </a:p>
        </c:rich>
      </c:tx>
      <c:layout/>
    </c:title>
    <c:plotArea>
      <c:layout/>
      <c:barChart>
        <c:barDir val="col"/>
        <c:grouping val="clustered"/>
        <c:ser>
          <c:idx val="0"/>
          <c:order val="0"/>
          <c:tx>
            <c:strRef>
              <c:f>Trends!$A$72</c:f>
              <c:strCache>
                <c:ptCount val="1"/>
                <c:pt idx="0">
                  <c:v>Culpeper Co</c:v>
                </c:pt>
              </c:strCache>
            </c:strRef>
          </c:tx>
          <c:spPr>
            <a:solidFill>
              <a:srgbClr val="00B050"/>
            </a:solidFill>
          </c:spPr>
          <c:trendline>
            <c:trendlineType val="linear"/>
          </c:trendline>
          <c:cat>
            <c:numRef>
              <c:f>Trends!$B$70:$L$70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Trends!$B$72:$L$72</c:f>
              <c:numCache>
                <c:formatCode>#,##0</c:formatCode>
                <c:ptCount val="11"/>
                <c:pt idx="0">
                  <c:v>27488</c:v>
                </c:pt>
                <c:pt idx="1">
                  <c:v>29585</c:v>
                </c:pt>
                <c:pt idx="2">
                  <c:v>29503</c:v>
                </c:pt>
                <c:pt idx="3">
                  <c:v>32272</c:v>
                </c:pt>
                <c:pt idx="4">
                  <c:v>31638</c:v>
                </c:pt>
                <c:pt idx="5">
                  <c:v>34324</c:v>
                </c:pt>
                <c:pt idx="6">
                  <c:v>34722</c:v>
                </c:pt>
                <c:pt idx="7">
                  <c:v>35285</c:v>
                </c:pt>
                <c:pt idx="8">
                  <c:v>35516</c:v>
                </c:pt>
                <c:pt idx="9">
                  <c:v>37085</c:v>
                </c:pt>
                <c:pt idx="10">
                  <c:v>37848</c:v>
                </c:pt>
              </c:numCache>
            </c:numRef>
          </c:val>
        </c:ser>
        <c:axId val="108931712"/>
        <c:axId val="108941696"/>
      </c:barChart>
      <c:catAx>
        <c:axId val="108931712"/>
        <c:scaling>
          <c:orientation val="minMax"/>
        </c:scaling>
        <c:axPos val="b"/>
        <c:numFmt formatCode="General" sourceLinked="1"/>
        <c:tickLblPos val="nextTo"/>
        <c:crossAx val="108941696"/>
        <c:crosses val="autoZero"/>
        <c:auto val="1"/>
        <c:lblAlgn val="ctr"/>
        <c:lblOffset val="100"/>
      </c:catAx>
      <c:valAx>
        <c:axId val="108941696"/>
        <c:scaling>
          <c:orientation val="minMax"/>
        </c:scaling>
        <c:axPos val="l"/>
        <c:majorGridlines/>
        <c:numFmt formatCode="#,##0" sourceLinked="1"/>
        <c:tickLblPos val="nextTo"/>
        <c:crossAx val="108931712"/>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Culpeper Co Voter</a:t>
            </a:r>
            <a:r>
              <a:rPr lang="en-US" sz="1400" b="0" baseline="0"/>
              <a:t> Turnout</a:t>
            </a:r>
            <a:endParaRPr lang="en-US" sz="1400" b="0"/>
          </a:p>
        </c:rich>
      </c:tx>
      <c:layout/>
    </c:title>
    <c:plotArea>
      <c:layout/>
      <c:barChart>
        <c:barDir val="col"/>
        <c:grouping val="clustered"/>
        <c:ser>
          <c:idx val="0"/>
          <c:order val="0"/>
          <c:tx>
            <c:strRef>
              <c:f>Trends!$A$75</c:f>
              <c:strCache>
                <c:ptCount val="1"/>
                <c:pt idx="0">
                  <c:v>Culpeper Co</c:v>
                </c:pt>
              </c:strCache>
            </c:strRef>
          </c:tx>
          <c:spPr>
            <a:solidFill>
              <a:srgbClr val="00B050"/>
            </a:solidFill>
          </c:spPr>
          <c:trendline>
            <c:spPr>
              <a:ln>
                <a:solidFill>
                  <a:srgbClr val="7030A0"/>
                </a:solidFill>
              </a:ln>
            </c:spPr>
            <c:trendlineType val="linear"/>
          </c:trendline>
          <c:cat>
            <c:numRef>
              <c:f>Trends!$B$74:$L$74</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Trends!$B$75:$L$75</c:f>
              <c:numCache>
                <c:formatCode>#,##0</c:formatCode>
                <c:ptCount val="11"/>
                <c:pt idx="0">
                  <c:v>8122</c:v>
                </c:pt>
                <c:pt idx="1">
                  <c:v>22218</c:v>
                </c:pt>
                <c:pt idx="2">
                  <c:v>13587</c:v>
                </c:pt>
                <c:pt idx="3">
                  <c:v>19404</c:v>
                </c:pt>
                <c:pt idx="4">
                  <c:v>14656</c:v>
                </c:pt>
                <c:pt idx="5">
                  <c:v>27116</c:v>
                </c:pt>
                <c:pt idx="6">
                  <c:v>20214</c:v>
                </c:pt>
                <c:pt idx="7">
                  <c:v>19162</c:v>
                </c:pt>
                <c:pt idx="8">
                  <c:v>16470</c:v>
                </c:pt>
                <c:pt idx="9">
                  <c:v>28679</c:v>
                </c:pt>
                <c:pt idx="10">
                  <c:v>21839</c:v>
                </c:pt>
              </c:numCache>
            </c:numRef>
          </c:val>
        </c:ser>
        <c:axId val="108958464"/>
        <c:axId val="108960000"/>
      </c:barChart>
      <c:catAx>
        <c:axId val="108958464"/>
        <c:scaling>
          <c:orientation val="minMax"/>
        </c:scaling>
        <c:axPos val="b"/>
        <c:numFmt formatCode="General" sourceLinked="1"/>
        <c:majorTickMark val="none"/>
        <c:tickLblPos val="nextTo"/>
        <c:crossAx val="108960000"/>
        <c:crosses val="autoZero"/>
        <c:auto val="1"/>
        <c:lblAlgn val="ctr"/>
        <c:lblOffset val="100"/>
      </c:catAx>
      <c:valAx>
        <c:axId val="108960000"/>
        <c:scaling>
          <c:orientation val="minMax"/>
        </c:scaling>
        <c:axPos val="l"/>
        <c:majorGridlines/>
        <c:numFmt formatCode="#,##0" sourceLinked="1"/>
        <c:majorTickMark val="none"/>
        <c:tickLblPos val="nextTo"/>
        <c:crossAx val="108958464"/>
        <c:crosses val="autoZero"/>
        <c:crossBetween val="between"/>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Culpeper</a:t>
            </a:r>
            <a:r>
              <a:rPr lang="en-US" sz="1400" b="0" baseline="0"/>
              <a:t> County Votes</a:t>
            </a:r>
          </a:p>
        </c:rich>
      </c:tx>
      <c:layout/>
    </c:title>
    <c:plotArea>
      <c:layout/>
      <c:barChart>
        <c:barDir val="col"/>
        <c:grouping val="clustered"/>
        <c:ser>
          <c:idx val="0"/>
          <c:order val="0"/>
          <c:tx>
            <c:strRef>
              <c:f>Trends!$A$79</c:f>
              <c:strCache>
                <c:ptCount val="1"/>
                <c:pt idx="0">
                  <c:v>Democrat</c:v>
                </c:pt>
              </c:strCache>
            </c:strRef>
          </c:tx>
          <c:spPr>
            <a:solidFill>
              <a:srgbClr val="0070C0"/>
            </a:solidFill>
          </c:spPr>
          <c:cat>
            <c:numRef>
              <c:f>Trends!$B$78:$L$78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Trends!$B$79:$L$79</c:f>
              <c:numCache>
                <c:formatCode>#,##0</c:formatCode>
                <c:ptCount val="11"/>
                <c:pt idx="0">
                  <c:v>0</c:v>
                </c:pt>
                <c:pt idx="1">
                  <c:v>7759</c:v>
                </c:pt>
                <c:pt idx="2">
                  <c:v>4990</c:v>
                </c:pt>
                <c:pt idx="3">
                  <c:v>8093</c:v>
                </c:pt>
                <c:pt idx="4">
                  <c:v>5962</c:v>
                </c:pt>
                <c:pt idx="5">
                  <c:v>10617</c:v>
                </c:pt>
                <c:pt idx="6">
                  <c:v>6661</c:v>
                </c:pt>
                <c:pt idx="7">
                  <c:v>7910</c:v>
                </c:pt>
                <c:pt idx="8">
                  <c:v>5950</c:v>
                </c:pt>
                <c:pt idx="9">
                  <c:v>10557</c:v>
                </c:pt>
                <c:pt idx="10">
                  <c:v>9214</c:v>
                </c:pt>
              </c:numCache>
            </c:numRef>
          </c:val>
        </c:ser>
        <c:ser>
          <c:idx val="1"/>
          <c:order val="1"/>
          <c:tx>
            <c:strRef>
              <c:f>Trends!$A$80</c:f>
              <c:strCache>
                <c:ptCount val="1"/>
                <c:pt idx="0">
                  <c:v>Republican</c:v>
                </c:pt>
              </c:strCache>
            </c:strRef>
          </c:tx>
          <c:spPr>
            <a:solidFill>
              <a:srgbClr val="FF0000"/>
            </a:solidFill>
          </c:spPr>
          <c:cat>
            <c:numRef>
              <c:f>Trends!$B$78:$L$78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Trends!$B$80:$L$80</c:f>
              <c:numCache>
                <c:formatCode>#,##0</c:formatCode>
                <c:ptCount val="11"/>
                <c:pt idx="0">
                  <c:v>7970</c:v>
                </c:pt>
                <c:pt idx="1">
                  <c:v>13349</c:v>
                </c:pt>
                <c:pt idx="2">
                  <c:v>8423</c:v>
                </c:pt>
                <c:pt idx="3">
                  <c:v>10913</c:v>
                </c:pt>
                <c:pt idx="4">
                  <c:v>8359</c:v>
                </c:pt>
                <c:pt idx="5">
                  <c:v>16012</c:v>
                </c:pt>
                <c:pt idx="6">
                  <c:v>13436</c:v>
                </c:pt>
                <c:pt idx="7">
                  <c:v>11239</c:v>
                </c:pt>
                <c:pt idx="8">
                  <c:v>10497</c:v>
                </c:pt>
                <c:pt idx="9">
                  <c:v>17685</c:v>
                </c:pt>
                <c:pt idx="10">
                  <c:v>12592</c:v>
                </c:pt>
              </c:numCache>
            </c:numRef>
          </c:val>
        </c:ser>
        <c:ser>
          <c:idx val="2"/>
          <c:order val="2"/>
          <c:tx>
            <c:strRef>
              <c:f>Trends!$A$81</c:f>
              <c:strCache>
                <c:ptCount val="1"/>
                <c:pt idx="0">
                  <c:v>Other</c:v>
                </c:pt>
              </c:strCache>
            </c:strRef>
          </c:tx>
          <c:cat>
            <c:numRef>
              <c:f>Trends!$B$78:$L$78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Trends!$B$81:$L$81</c:f>
              <c:numCache>
                <c:formatCode>#,##0</c:formatCode>
                <c:ptCount val="11"/>
                <c:pt idx="0">
                  <c:v>152</c:v>
                </c:pt>
                <c:pt idx="1">
                  <c:v>1110</c:v>
                </c:pt>
                <c:pt idx="2">
                  <c:v>174</c:v>
                </c:pt>
                <c:pt idx="3">
                  <c:v>398</c:v>
                </c:pt>
                <c:pt idx="4">
                  <c:v>335</c:v>
                </c:pt>
                <c:pt idx="5">
                  <c:v>487</c:v>
                </c:pt>
                <c:pt idx="6">
                  <c:v>117</c:v>
                </c:pt>
                <c:pt idx="7">
                  <c:v>13</c:v>
                </c:pt>
                <c:pt idx="8">
                  <c:v>23</c:v>
                </c:pt>
                <c:pt idx="9">
                  <c:v>437</c:v>
                </c:pt>
                <c:pt idx="10">
                  <c:v>33</c:v>
                </c:pt>
              </c:numCache>
            </c:numRef>
          </c:val>
        </c:ser>
        <c:gapWidth val="75"/>
        <c:overlap val="-25"/>
        <c:axId val="109137280"/>
        <c:axId val="109147264"/>
      </c:barChart>
      <c:catAx>
        <c:axId val="109137280"/>
        <c:scaling>
          <c:orientation val="minMax"/>
        </c:scaling>
        <c:axPos val="b"/>
        <c:numFmt formatCode="General" sourceLinked="1"/>
        <c:majorTickMark val="none"/>
        <c:tickLblPos val="nextTo"/>
        <c:crossAx val="109147264"/>
        <c:crosses val="autoZero"/>
        <c:auto val="1"/>
        <c:lblAlgn val="ctr"/>
        <c:lblOffset val="100"/>
      </c:catAx>
      <c:valAx>
        <c:axId val="109147264"/>
        <c:scaling>
          <c:orientation val="minMax"/>
        </c:scaling>
        <c:axPos val="l"/>
        <c:majorGridlines/>
        <c:numFmt formatCode="#,##0" sourceLinked="1"/>
        <c:majorTickMark val="none"/>
        <c:tickLblPos val="nextTo"/>
        <c:spPr>
          <a:ln w="9525">
            <a:noFill/>
          </a:ln>
        </c:spPr>
        <c:crossAx val="109137280"/>
        <c:crosses val="autoZero"/>
        <c:crossBetween val="between"/>
      </c:valAx>
    </c:plotArea>
    <c:legend>
      <c:legendPos val="b"/>
      <c:layout/>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Culpeper Co Votes as % of Total</a:t>
            </a:r>
          </a:p>
        </c:rich>
      </c:tx>
      <c:layout/>
    </c:title>
    <c:plotArea>
      <c:layout/>
      <c:barChart>
        <c:barDir val="col"/>
        <c:grouping val="clustered"/>
        <c:ser>
          <c:idx val="0"/>
          <c:order val="0"/>
          <c:tx>
            <c:strRef>
              <c:f>Trends!$A$85</c:f>
              <c:strCache>
                <c:ptCount val="1"/>
                <c:pt idx="0">
                  <c:v>Democrat</c:v>
                </c:pt>
              </c:strCache>
            </c:strRef>
          </c:tx>
          <c:spPr>
            <a:solidFill>
              <a:srgbClr val="0070C0"/>
            </a:solidFill>
          </c:spPr>
          <c:cat>
            <c:numRef>
              <c:f>Trends!$B$78:$L$78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Trends!$B$85:$L$85</c:f>
              <c:numCache>
                <c:formatCode>0.0%</c:formatCode>
                <c:ptCount val="11"/>
                <c:pt idx="0">
                  <c:v>0</c:v>
                </c:pt>
                <c:pt idx="1">
                  <c:v>0.34922135205689075</c:v>
                </c:pt>
                <c:pt idx="2">
                  <c:v>0.36726282475896083</c:v>
                </c:pt>
                <c:pt idx="3">
                  <c:v>0.41707895279323859</c:v>
                </c:pt>
                <c:pt idx="4">
                  <c:v>0.40679585152838421</c:v>
                </c:pt>
                <c:pt idx="5">
                  <c:v>0.39154005015489024</c:v>
                </c:pt>
                <c:pt idx="6">
                  <c:v>0.32952409221331758</c:v>
                </c:pt>
                <c:pt idx="7">
                  <c:v>0.41279615906481582</c:v>
                </c:pt>
                <c:pt idx="8">
                  <c:v>0.36126290224650881</c:v>
                </c:pt>
                <c:pt idx="9">
                  <c:v>0.36810906935388277</c:v>
                </c:pt>
                <c:pt idx="10">
                  <c:v>0.42190576491597614</c:v>
                </c:pt>
              </c:numCache>
            </c:numRef>
          </c:val>
        </c:ser>
        <c:ser>
          <c:idx val="1"/>
          <c:order val="1"/>
          <c:tx>
            <c:strRef>
              <c:f>Trends!$A$86</c:f>
              <c:strCache>
                <c:ptCount val="1"/>
                <c:pt idx="0">
                  <c:v>Republican</c:v>
                </c:pt>
              </c:strCache>
            </c:strRef>
          </c:tx>
          <c:spPr>
            <a:solidFill>
              <a:srgbClr val="FF0000"/>
            </a:solidFill>
          </c:spPr>
          <c:cat>
            <c:numRef>
              <c:f>Trends!$B$78:$L$78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Trends!$B$86:$L$86</c:f>
              <c:numCache>
                <c:formatCode>0.0%</c:formatCode>
                <c:ptCount val="11"/>
                <c:pt idx="0">
                  <c:v>0.98128539768529921</c:v>
                </c:pt>
                <c:pt idx="1">
                  <c:v>0.60081915563957189</c:v>
                </c:pt>
                <c:pt idx="2">
                  <c:v>0.61993081622138835</c:v>
                </c:pt>
                <c:pt idx="3">
                  <c:v>0.56240981240981269</c:v>
                </c:pt>
                <c:pt idx="4">
                  <c:v>0.57034661572052403</c:v>
                </c:pt>
                <c:pt idx="5">
                  <c:v>0.59050007375719138</c:v>
                </c:pt>
                <c:pt idx="6">
                  <c:v>0.6646878401108145</c:v>
                </c:pt>
                <c:pt idx="7">
                  <c:v>0.58652541488362386</c:v>
                </c:pt>
                <c:pt idx="8">
                  <c:v>0.63734061930783259</c:v>
                </c:pt>
                <c:pt idx="9">
                  <c:v>0.61665330032427923</c:v>
                </c:pt>
                <c:pt idx="10">
                  <c:v>0.57658317688538852</c:v>
                </c:pt>
              </c:numCache>
            </c:numRef>
          </c:val>
        </c:ser>
        <c:ser>
          <c:idx val="2"/>
          <c:order val="2"/>
          <c:tx>
            <c:strRef>
              <c:f>Trends!$A$87</c:f>
              <c:strCache>
                <c:ptCount val="1"/>
                <c:pt idx="0">
                  <c:v>Other</c:v>
                </c:pt>
              </c:strCache>
            </c:strRef>
          </c:tx>
          <c:cat>
            <c:numRef>
              <c:f>Trends!$B$78:$L$78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Trends!$B$87:$L$87</c:f>
              <c:numCache>
                <c:formatCode>0.0%</c:formatCode>
                <c:ptCount val="11"/>
                <c:pt idx="0">
                  <c:v>1.8714602314700818E-2</c:v>
                </c:pt>
                <c:pt idx="1">
                  <c:v>4.9959492303537689E-2</c:v>
                </c:pt>
                <c:pt idx="2">
                  <c:v>1.280635901965114E-2</c:v>
                </c:pt>
                <c:pt idx="3">
                  <c:v>2.0511234796949086E-2</c:v>
                </c:pt>
                <c:pt idx="4">
                  <c:v>2.285753275109171E-2</c:v>
                </c:pt>
                <c:pt idx="5">
                  <c:v>1.7959876087918575E-2</c:v>
                </c:pt>
                <c:pt idx="6">
                  <c:v>5.7880676758682113E-3</c:v>
                </c:pt>
                <c:pt idx="7">
                  <c:v>6.7842605156038008E-4</c:v>
                </c:pt>
                <c:pt idx="8">
                  <c:v>1.3964784456587742E-3</c:v>
                </c:pt>
                <c:pt idx="9">
                  <c:v>1.523763032183828E-2</c:v>
                </c:pt>
                <c:pt idx="10">
                  <c:v>1.5110581986354688E-3</c:v>
                </c:pt>
              </c:numCache>
            </c:numRef>
          </c:val>
        </c:ser>
        <c:gapWidth val="75"/>
        <c:overlap val="-25"/>
        <c:axId val="109181184"/>
        <c:axId val="109191168"/>
      </c:barChart>
      <c:catAx>
        <c:axId val="109181184"/>
        <c:scaling>
          <c:orientation val="minMax"/>
        </c:scaling>
        <c:axPos val="b"/>
        <c:numFmt formatCode="General" sourceLinked="1"/>
        <c:majorTickMark val="none"/>
        <c:tickLblPos val="nextTo"/>
        <c:crossAx val="109191168"/>
        <c:crosses val="autoZero"/>
        <c:auto val="1"/>
        <c:lblAlgn val="ctr"/>
        <c:lblOffset val="100"/>
      </c:catAx>
      <c:valAx>
        <c:axId val="109191168"/>
        <c:scaling>
          <c:orientation val="minMax"/>
        </c:scaling>
        <c:axPos val="l"/>
        <c:majorGridlines/>
        <c:numFmt formatCode="0.0%" sourceLinked="1"/>
        <c:majorTickMark val="none"/>
        <c:tickLblPos val="nextTo"/>
        <c:spPr>
          <a:ln w="9525">
            <a:noFill/>
          </a:ln>
        </c:spPr>
        <c:crossAx val="109181184"/>
        <c:crosses val="autoZero"/>
        <c:crossBetween val="between"/>
      </c:valAx>
    </c:plotArea>
    <c:legend>
      <c:legendPos val="b"/>
      <c:layout/>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Culpeper Co Votes, Governor 2025</a:t>
            </a:r>
          </a:p>
        </c:rich>
      </c:tx>
      <c:layout/>
    </c:title>
    <c:plotArea>
      <c:layout/>
      <c:barChart>
        <c:barDir val="col"/>
        <c:grouping val="clustered"/>
        <c:ser>
          <c:idx val="0"/>
          <c:order val="0"/>
          <c:tx>
            <c:strRef>
              <c:f>Trends!$A$134</c:f>
              <c:strCache>
                <c:ptCount val="1"/>
                <c:pt idx="0">
                  <c:v>Democrat</c:v>
                </c:pt>
              </c:strCache>
            </c:strRef>
          </c:tx>
          <c:cat>
            <c:strRef>
              <c:f>Trends!$B$132:$P$132</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Trends!$B$134:$P$134</c:f>
              <c:numCache>
                <c:formatCode>#,##0</c:formatCode>
                <c:ptCount val="15"/>
                <c:pt idx="0">
                  <c:v>1455</c:v>
                </c:pt>
                <c:pt idx="1">
                  <c:v>1321</c:v>
                </c:pt>
                <c:pt idx="2" formatCode="General">
                  <c:v>379</c:v>
                </c:pt>
                <c:pt idx="3" formatCode="General">
                  <c:v>398</c:v>
                </c:pt>
                <c:pt idx="4" formatCode="General">
                  <c:v>358</c:v>
                </c:pt>
                <c:pt idx="5" formatCode="General">
                  <c:v>481</c:v>
                </c:pt>
                <c:pt idx="6" formatCode="General">
                  <c:v>965</c:v>
                </c:pt>
                <c:pt idx="7" formatCode="General">
                  <c:v>797</c:v>
                </c:pt>
                <c:pt idx="8">
                  <c:v>587</c:v>
                </c:pt>
                <c:pt idx="9" formatCode="General">
                  <c:v>89</c:v>
                </c:pt>
                <c:pt idx="10">
                  <c:v>838</c:v>
                </c:pt>
                <c:pt idx="11">
                  <c:v>274</c:v>
                </c:pt>
                <c:pt idx="12" formatCode="General">
                  <c:v>895</c:v>
                </c:pt>
                <c:pt idx="13">
                  <c:v>239</c:v>
                </c:pt>
                <c:pt idx="14">
                  <c:v>138</c:v>
                </c:pt>
              </c:numCache>
            </c:numRef>
          </c:val>
        </c:ser>
        <c:ser>
          <c:idx val="1"/>
          <c:order val="1"/>
          <c:tx>
            <c:strRef>
              <c:f>Trends!$A$135</c:f>
              <c:strCache>
                <c:ptCount val="1"/>
                <c:pt idx="0">
                  <c:v>Republican</c:v>
                </c:pt>
              </c:strCache>
            </c:strRef>
          </c:tx>
          <c:cat>
            <c:strRef>
              <c:f>Trends!$B$132:$P$132</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Trends!$B$135:$P$135</c:f>
              <c:numCache>
                <c:formatCode>General</c:formatCode>
                <c:ptCount val="15"/>
                <c:pt idx="0" formatCode="#,##0">
                  <c:v>1072</c:v>
                </c:pt>
                <c:pt idx="1">
                  <c:v>712</c:v>
                </c:pt>
                <c:pt idx="2">
                  <c:v>806</c:v>
                </c:pt>
                <c:pt idx="3">
                  <c:v>714</c:v>
                </c:pt>
                <c:pt idx="4">
                  <c:v>329</c:v>
                </c:pt>
                <c:pt idx="5">
                  <c:v>908</c:v>
                </c:pt>
                <c:pt idx="6" formatCode="#,##0">
                  <c:v>1418</c:v>
                </c:pt>
                <c:pt idx="7" formatCode="#,##0">
                  <c:v>1341</c:v>
                </c:pt>
                <c:pt idx="8" formatCode="#,##0">
                  <c:v>1304</c:v>
                </c:pt>
                <c:pt idx="9">
                  <c:v>179</c:v>
                </c:pt>
                <c:pt idx="10" formatCode="#,##0">
                  <c:v>1161</c:v>
                </c:pt>
                <c:pt idx="11" formatCode="#,##0">
                  <c:v>260</c:v>
                </c:pt>
                <c:pt idx="12" formatCode="#,##0">
                  <c:v>1391</c:v>
                </c:pt>
                <c:pt idx="13" formatCode="#,##0">
                  <c:v>592</c:v>
                </c:pt>
                <c:pt idx="14" formatCode="#,##0">
                  <c:v>405</c:v>
                </c:pt>
              </c:numCache>
            </c:numRef>
          </c:val>
        </c:ser>
        <c:ser>
          <c:idx val="2"/>
          <c:order val="2"/>
          <c:tx>
            <c:strRef>
              <c:f>Trends!$A$136</c:f>
              <c:strCache>
                <c:ptCount val="1"/>
                <c:pt idx="0">
                  <c:v>Write-In</c:v>
                </c:pt>
              </c:strCache>
            </c:strRef>
          </c:tx>
          <c:cat>
            <c:strRef>
              <c:f>Trends!$B$132:$P$132</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Trends!$B$136:$P$136</c:f>
              <c:numCache>
                <c:formatCode>General</c:formatCode>
                <c:ptCount val="15"/>
                <c:pt idx="0" formatCode="#,##0">
                  <c:v>5</c:v>
                </c:pt>
                <c:pt idx="1">
                  <c:v>3</c:v>
                </c:pt>
                <c:pt idx="2">
                  <c:v>1</c:v>
                </c:pt>
                <c:pt idx="3">
                  <c:v>1</c:v>
                </c:pt>
                <c:pt idx="4">
                  <c:v>0</c:v>
                </c:pt>
                <c:pt idx="5">
                  <c:v>2</c:v>
                </c:pt>
                <c:pt idx="6">
                  <c:v>4</c:v>
                </c:pt>
                <c:pt idx="7">
                  <c:v>5</c:v>
                </c:pt>
                <c:pt idx="8" formatCode="#,##0">
                  <c:v>5</c:v>
                </c:pt>
                <c:pt idx="9">
                  <c:v>2</c:v>
                </c:pt>
                <c:pt idx="10" formatCode="#,##0">
                  <c:v>2</c:v>
                </c:pt>
                <c:pt idx="11" formatCode="#,##0">
                  <c:v>0</c:v>
                </c:pt>
                <c:pt idx="12">
                  <c:v>2</c:v>
                </c:pt>
                <c:pt idx="13" formatCode="#,##0">
                  <c:v>1</c:v>
                </c:pt>
                <c:pt idx="14" formatCode="#,##0">
                  <c:v>0</c:v>
                </c:pt>
              </c:numCache>
            </c:numRef>
          </c:val>
        </c:ser>
        <c:gapWidth val="75"/>
        <c:overlap val="-25"/>
        <c:axId val="109302912"/>
        <c:axId val="109304448"/>
      </c:barChart>
      <c:catAx>
        <c:axId val="109302912"/>
        <c:scaling>
          <c:orientation val="minMax"/>
        </c:scaling>
        <c:axPos val="b"/>
        <c:majorTickMark val="none"/>
        <c:tickLblPos val="nextTo"/>
        <c:crossAx val="109304448"/>
        <c:crosses val="autoZero"/>
        <c:auto val="1"/>
        <c:lblAlgn val="ctr"/>
        <c:lblOffset val="100"/>
      </c:catAx>
      <c:valAx>
        <c:axId val="109304448"/>
        <c:scaling>
          <c:orientation val="minMax"/>
        </c:scaling>
        <c:axPos val="l"/>
        <c:majorGridlines/>
        <c:numFmt formatCode="#,##0" sourceLinked="1"/>
        <c:majorTickMark val="none"/>
        <c:tickLblPos val="nextTo"/>
        <c:spPr>
          <a:ln w="9525">
            <a:noFill/>
          </a:ln>
        </c:spPr>
        <c:crossAx val="109302912"/>
        <c:crosses val="autoZero"/>
        <c:crossBetween val="between"/>
      </c:valAx>
    </c:plotArea>
    <c:legend>
      <c:legendPos val="b"/>
      <c:layout/>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Culpeper County Votes, Delegate 2025</a:t>
            </a:r>
          </a:p>
        </c:rich>
      </c:tx>
      <c:layout/>
    </c:title>
    <c:plotArea>
      <c:layout/>
      <c:barChart>
        <c:barDir val="col"/>
        <c:grouping val="clustered"/>
        <c:ser>
          <c:idx val="0"/>
          <c:order val="0"/>
          <c:tx>
            <c:strRef>
              <c:f>Trends!$A$139</c:f>
              <c:strCache>
                <c:ptCount val="1"/>
                <c:pt idx="0">
                  <c:v>Democrat</c:v>
                </c:pt>
              </c:strCache>
            </c:strRef>
          </c:tx>
          <c:cat>
            <c:strRef>
              <c:f>Trends!$B$132:$P$132</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Trends!$B$139:$P$139</c:f>
              <c:numCache>
                <c:formatCode>#,##0</c:formatCode>
                <c:ptCount val="15"/>
                <c:pt idx="0">
                  <c:v>1405</c:v>
                </c:pt>
                <c:pt idx="1">
                  <c:v>1280</c:v>
                </c:pt>
                <c:pt idx="2" formatCode="General">
                  <c:v>341</c:v>
                </c:pt>
                <c:pt idx="3" formatCode="General">
                  <c:v>370</c:v>
                </c:pt>
                <c:pt idx="4">
                  <c:v>359</c:v>
                </c:pt>
                <c:pt idx="5" formatCode="General">
                  <c:v>457</c:v>
                </c:pt>
                <c:pt idx="6">
                  <c:v>920</c:v>
                </c:pt>
                <c:pt idx="7" formatCode="General">
                  <c:v>742</c:v>
                </c:pt>
                <c:pt idx="8" formatCode="General">
                  <c:v>533</c:v>
                </c:pt>
                <c:pt idx="9">
                  <c:v>79</c:v>
                </c:pt>
                <c:pt idx="10">
                  <c:v>799</c:v>
                </c:pt>
                <c:pt idx="11">
                  <c:v>265</c:v>
                </c:pt>
                <c:pt idx="12">
                  <c:v>846</c:v>
                </c:pt>
                <c:pt idx="13">
                  <c:v>230</c:v>
                </c:pt>
                <c:pt idx="14">
                  <c:v>131</c:v>
                </c:pt>
              </c:numCache>
            </c:numRef>
          </c:val>
        </c:ser>
        <c:ser>
          <c:idx val="1"/>
          <c:order val="1"/>
          <c:tx>
            <c:strRef>
              <c:f>Trends!$A$140</c:f>
              <c:strCache>
                <c:ptCount val="1"/>
                <c:pt idx="0">
                  <c:v>Republican</c:v>
                </c:pt>
              </c:strCache>
            </c:strRef>
          </c:tx>
          <c:cat>
            <c:strRef>
              <c:f>Trends!$B$132:$P$132</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Trends!$B$140:$P$140</c:f>
              <c:numCache>
                <c:formatCode>#,##0</c:formatCode>
                <c:ptCount val="15"/>
                <c:pt idx="0">
                  <c:v>1101</c:v>
                </c:pt>
                <c:pt idx="1">
                  <c:v>735</c:v>
                </c:pt>
                <c:pt idx="2" formatCode="General">
                  <c:v>845</c:v>
                </c:pt>
                <c:pt idx="3" formatCode="General">
                  <c:v>729</c:v>
                </c:pt>
                <c:pt idx="4">
                  <c:v>322</c:v>
                </c:pt>
                <c:pt idx="5" formatCode="General">
                  <c:v>928</c:v>
                </c:pt>
                <c:pt idx="6">
                  <c:v>1449</c:v>
                </c:pt>
                <c:pt idx="7" formatCode="General">
                  <c:v>1388</c:v>
                </c:pt>
                <c:pt idx="8" formatCode="General">
                  <c:v>1357</c:v>
                </c:pt>
                <c:pt idx="9">
                  <c:v>191</c:v>
                </c:pt>
                <c:pt idx="10">
                  <c:v>1174</c:v>
                </c:pt>
                <c:pt idx="11">
                  <c:v>262</c:v>
                </c:pt>
                <c:pt idx="12">
                  <c:v>1429</c:v>
                </c:pt>
                <c:pt idx="13">
                  <c:v>599</c:v>
                </c:pt>
                <c:pt idx="14">
                  <c:v>412</c:v>
                </c:pt>
              </c:numCache>
            </c:numRef>
          </c:val>
        </c:ser>
        <c:ser>
          <c:idx val="2"/>
          <c:order val="2"/>
          <c:tx>
            <c:strRef>
              <c:f>Trends!$A$141</c:f>
              <c:strCache>
                <c:ptCount val="1"/>
                <c:pt idx="0">
                  <c:v>Write-In</c:v>
                </c:pt>
              </c:strCache>
            </c:strRef>
          </c:tx>
          <c:cat>
            <c:strRef>
              <c:f>Trends!$B$132:$P$132</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Trends!$B$141:$P$141</c:f>
              <c:numCache>
                <c:formatCode>#,##0</c:formatCode>
                <c:ptCount val="15"/>
                <c:pt idx="0">
                  <c:v>3</c:v>
                </c:pt>
                <c:pt idx="1">
                  <c:v>1</c:v>
                </c:pt>
                <c:pt idx="2" formatCode="General">
                  <c:v>0</c:v>
                </c:pt>
                <c:pt idx="3" formatCode="General">
                  <c:v>4</c:v>
                </c:pt>
                <c:pt idx="4">
                  <c:v>1</c:v>
                </c:pt>
                <c:pt idx="5" formatCode="General">
                  <c:v>2</c:v>
                </c:pt>
                <c:pt idx="6">
                  <c:v>3</c:v>
                </c:pt>
                <c:pt idx="7" formatCode="General">
                  <c:v>2</c:v>
                </c:pt>
                <c:pt idx="8" formatCode="General">
                  <c:v>1</c:v>
                </c:pt>
                <c:pt idx="9">
                  <c:v>0</c:v>
                </c:pt>
                <c:pt idx="10">
                  <c:v>1</c:v>
                </c:pt>
                <c:pt idx="11">
                  <c:v>0</c:v>
                </c:pt>
                <c:pt idx="12">
                  <c:v>2</c:v>
                </c:pt>
                <c:pt idx="13">
                  <c:v>1</c:v>
                </c:pt>
                <c:pt idx="14">
                  <c:v>0</c:v>
                </c:pt>
              </c:numCache>
            </c:numRef>
          </c:val>
        </c:ser>
        <c:gapWidth val="75"/>
        <c:overlap val="-25"/>
        <c:axId val="109518848"/>
        <c:axId val="109520384"/>
      </c:barChart>
      <c:catAx>
        <c:axId val="109518848"/>
        <c:scaling>
          <c:orientation val="minMax"/>
        </c:scaling>
        <c:axPos val="b"/>
        <c:majorTickMark val="none"/>
        <c:tickLblPos val="nextTo"/>
        <c:crossAx val="109520384"/>
        <c:crosses val="autoZero"/>
        <c:auto val="1"/>
        <c:lblAlgn val="ctr"/>
        <c:lblOffset val="100"/>
      </c:catAx>
      <c:valAx>
        <c:axId val="109520384"/>
        <c:scaling>
          <c:orientation val="minMax"/>
        </c:scaling>
        <c:axPos val="l"/>
        <c:majorGridlines/>
        <c:numFmt formatCode="#,##0" sourceLinked="1"/>
        <c:majorTickMark val="none"/>
        <c:tickLblPos val="nextTo"/>
        <c:spPr>
          <a:ln w="9525">
            <a:noFill/>
          </a:ln>
        </c:spPr>
        <c:crossAx val="109518848"/>
        <c:crosses val="autoZero"/>
        <c:crossBetween val="between"/>
      </c:valAx>
    </c:plotArea>
    <c:legend>
      <c:legendPos val="b"/>
      <c:layout/>
    </c:legend>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Culpeper</a:t>
            </a:r>
            <a:r>
              <a:rPr lang="en-US" sz="1400" b="0" baseline="0"/>
              <a:t> Co % of Active Voter Turnout, 2025</a:t>
            </a:r>
          </a:p>
          <a:p>
            <a:pPr>
              <a:defRPr/>
            </a:pPr>
            <a:r>
              <a:rPr lang="en-US" sz="1000" b="0" baseline="0"/>
              <a:t>Avg=56.1%</a:t>
            </a:r>
            <a:endParaRPr lang="en-US" sz="1000" b="0"/>
          </a:p>
        </c:rich>
      </c:tx>
      <c:layout/>
    </c:title>
    <c:plotArea>
      <c:layout/>
      <c:barChart>
        <c:barDir val="col"/>
        <c:grouping val="clustered"/>
        <c:ser>
          <c:idx val="0"/>
          <c:order val="0"/>
          <c:spPr>
            <a:solidFill>
              <a:srgbClr val="00B050"/>
            </a:solidFill>
          </c:spPr>
          <c:dPt>
            <c:idx val="0"/>
            <c:spPr>
              <a:solidFill>
                <a:schemeClr val="accent5">
                  <a:lumMod val="60000"/>
                  <a:lumOff val="40000"/>
                </a:schemeClr>
              </a:solidFill>
            </c:spPr>
          </c:dPt>
          <c:dPt>
            <c:idx val="1"/>
            <c:spPr>
              <a:solidFill>
                <a:schemeClr val="accent5">
                  <a:lumMod val="60000"/>
                  <a:lumOff val="40000"/>
                </a:schemeClr>
              </a:solidFill>
            </c:spPr>
          </c:dPt>
          <c:dPt>
            <c:idx val="4"/>
            <c:spPr>
              <a:solidFill>
                <a:schemeClr val="accent5">
                  <a:lumMod val="60000"/>
                  <a:lumOff val="40000"/>
                </a:schemeClr>
              </a:solidFill>
            </c:spPr>
          </c:dPt>
          <c:dPt>
            <c:idx val="11"/>
            <c:spPr>
              <a:solidFill>
                <a:schemeClr val="accent5">
                  <a:lumMod val="60000"/>
                  <a:lumOff val="40000"/>
                </a:schemeClr>
              </a:solidFill>
            </c:spPr>
          </c:dPt>
          <c:dPt>
            <c:idx val="12"/>
            <c:spPr>
              <a:solidFill>
                <a:schemeClr val="accent5">
                  <a:lumMod val="60000"/>
                  <a:lumOff val="40000"/>
                </a:schemeClr>
              </a:solidFill>
            </c:spPr>
          </c:dPt>
          <c:cat>
            <c:strRef>
              <c:f>Trends!$B$143:$P$143</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Trends!$B$146:$P$146</c:f>
              <c:numCache>
                <c:formatCode>0.0%</c:formatCode>
                <c:ptCount val="15"/>
                <c:pt idx="0">
                  <c:v>0.51599755451395968</c:v>
                </c:pt>
                <c:pt idx="1">
                  <c:v>0.44078804936133364</c:v>
                </c:pt>
                <c:pt idx="2">
                  <c:v>0.57046657046657057</c:v>
                </c:pt>
                <c:pt idx="3">
                  <c:v>0.52899239543726229</c:v>
                </c:pt>
                <c:pt idx="4">
                  <c:v>0.51966717095310133</c:v>
                </c:pt>
                <c:pt idx="5">
                  <c:v>0.58249581239531001</c:v>
                </c:pt>
                <c:pt idx="6">
                  <c:v>0.62016108080020771</c:v>
                </c:pt>
                <c:pt idx="7">
                  <c:v>0.60112201963534362</c:v>
                </c:pt>
                <c:pt idx="8">
                  <c:v>0.64054054054054066</c:v>
                </c:pt>
                <c:pt idx="9">
                  <c:v>0.57939914163090134</c:v>
                </c:pt>
                <c:pt idx="10">
                  <c:v>0.56113292204150311</c:v>
                </c:pt>
                <c:pt idx="11">
                  <c:v>0.48413417951042614</c:v>
                </c:pt>
                <c:pt idx="12">
                  <c:v>0.57792371811063403</c:v>
                </c:pt>
                <c:pt idx="13">
                  <c:v>0.58591549295774648</c:v>
                </c:pt>
                <c:pt idx="14">
                  <c:v>0.60266370699223071</c:v>
                </c:pt>
              </c:numCache>
            </c:numRef>
          </c:val>
        </c:ser>
        <c:gapWidth val="75"/>
        <c:overlap val="-25"/>
        <c:axId val="109562880"/>
        <c:axId val="109568768"/>
      </c:barChart>
      <c:catAx>
        <c:axId val="109562880"/>
        <c:scaling>
          <c:orientation val="minMax"/>
        </c:scaling>
        <c:axPos val="b"/>
        <c:majorTickMark val="none"/>
        <c:tickLblPos val="nextTo"/>
        <c:crossAx val="109568768"/>
        <c:crosses val="autoZero"/>
        <c:auto val="1"/>
        <c:lblAlgn val="ctr"/>
        <c:lblOffset val="100"/>
      </c:catAx>
      <c:valAx>
        <c:axId val="109568768"/>
        <c:scaling>
          <c:orientation val="minMax"/>
        </c:scaling>
        <c:axPos val="l"/>
        <c:majorGridlines/>
        <c:numFmt formatCode="0.0%" sourceLinked="1"/>
        <c:majorTickMark val="none"/>
        <c:tickLblPos val="nextTo"/>
        <c:spPr>
          <a:ln w="9525">
            <a:noFill/>
          </a:ln>
        </c:spPr>
        <c:crossAx val="109562880"/>
        <c:crosses val="autoZero"/>
        <c:crossBetween val="between"/>
      </c:valAx>
    </c:plotArea>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Culpeper Co Federal</a:t>
            </a:r>
            <a:r>
              <a:rPr lang="en-US" sz="1400" b="0" baseline="0"/>
              <a:t> Midterm, CD7 2022</a:t>
            </a:r>
            <a:endParaRPr lang="en-US" sz="1400" b="0"/>
          </a:p>
        </c:rich>
      </c:tx>
      <c:layout/>
    </c:title>
    <c:plotArea>
      <c:layout/>
      <c:barChart>
        <c:barDir val="col"/>
        <c:grouping val="clustered"/>
        <c:ser>
          <c:idx val="0"/>
          <c:order val="0"/>
          <c:tx>
            <c:strRef>
              <c:f>Trends!$A$149</c:f>
              <c:strCache>
                <c:ptCount val="1"/>
                <c:pt idx="0">
                  <c:v>Democrat</c:v>
                </c:pt>
              </c:strCache>
            </c:strRef>
          </c:tx>
          <c:cat>
            <c:strRef>
              <c:f>Trends!$B$148:$P$148</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Trends!$B$149:$P$149</c:f>
              <c:numCache>
                <c:formatCode>#,##0</c:formatCode>
                <c:ptCount val="15"/>
                <c:pt idx="0">
                  <c:v>1153</c:v>
                </c:pt>
                <c:pt idx="1">
                  <c:v>1093</c:v>
                </c:pt>
                <c:pt idx="2" formatCode="General">
                  <c:v>321</c:v>
                </c:pt>
                <c:pt idx="3" formatCode="General">
                  <c:v>287</c:v>
                </c:pt>
                <c:pt idx="4" formatCode="General">
                  <c:v>211</c:v>
                </c:pt>
                <c:pt idx="5" formatCode="General">
                  <c:v>404</c:v>
                </c:pt>
                <c:pt idx="6" formatCode="General">
                  <c:v>678</c:v>
                </c:pt>
                <c:pt idx="7" formatCode="General">
                  <c:v>549</c:v>
                </c:pt>
                <c:pt idx="8" formatCode="General">
                  <c:v>468</c:v>
                </c:pt>
                <c:pt idx="9" formatCode="General">
                  <c:v>101</c:v>
                </c:pt>
                <c:pt idx="10" formatCode="General">
                  <c:v>665</c:v>
                </c:pt>
                <c:pt idx="11" formatCode="General">
                  <c:v>256</c:v>
                </c:pt>
                <c:pt idx="12" formatCode="General">
                  <c:v>524</c:v>
                </c:pt>
                <c:pt idx="13" formatCode="General">
                  <c:v>236</c:v>
                </c:pt>
                <c:pt idx="14" formatCode="General">
                  <c:v>104</c:v>
                </c:pt>
              </c:numCache>
            </c:numRef>
          </c:val>
        </c:ser>
        <c:ser>
          <c:idx val="1"/>
          <c:order val="1"/>
          <c:tx>
            <c:strRef>
              <c:f>Trends!$A$150</c:f>
              <c:strCache>
                <c:ptCount val="1"/>
                <c:pt idx="0">
                  <c:v>Republican</c:v>
                </c:pt>
              </c:strCache>
            </c:strRef>
          </c:tx>
          <c:cat>
            <c:strRef>
              <c:f>Trends!$B$148:$P$148</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Trends!$B$150:$P$150</c:f>
              <c:numCache>
                <c:formatCode>General</c:formatCode>
                <c:ptCount val="15"/>
                <c:pt idx="0">
                  <c:v>999</c:v>
                </c:pt>
                <c:pt idx="1">
                  <c:v>784</c:v>
                </c:pt>
                <c:pt idx="2">
                  <c:v>751</c:v>
                </c:pt>
                <c:pt idx="3">
                  <c:v>560</c:v>
                </c:pt>
                <c:pt idx="4">
                  <c:v>196</c:v>
                </c:pt>
                <c:pt idx="5">
                  <c:v>754</c:v>
                </c:pt>
                <c:pt idx="6" formatCode="#,##0">
                  <c:v>1188</c:v>
                </c:pt>
                <c:pt idx="7" formatCode="#,##0">
                  <c:v>1033</c:v>
                </c:pt>
                <c:pt idx="8">
                  <c:v>983</c:v>
                </c:pt>
                <c:pt idx="9">
                  <c:v>166</c:v>
                </c:pt>
                <c:pt idx="10" formatCode="#,##0">
                  <c:v>1010</c:v>
                </c:pt>
                <c:pt idx="11">
                  <c:v>247</c:v>
                </c:pt>
                <c:pt idx="12" formatCode="#,##0">
                  <c:v>1039</c:v>
                </c:pt>
                <c:pt idx="13">
                  <c:v>504</c:v>
                </c:pt>
                <c:pt idx="14">
                  <c:v>283</c:v>
                </c:pt>
              </c:numCache>
            </c:numRef>
          </c:val>
        </c:ser>
        <c:ser>
          <c:idx val="2"/>
          <c:order val="2"/>
          <c:tx>
            <c:strRef>
              <c:f>Trends!$A$151</c:f>
              <c:strCache>
                <c:ptCount val="1"/>
                <c:pt idx="0">
                  <c:v>Write-In</c:v>
                </c:pt>
              </c:strCache>
            </c:strRef>
          </c:tx>
          <c:cat>
            <c:strRef>
              <c:f>Trends!$B$148:$P$148</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Trends!$B$151:$P$151</c:f>
              <c:numCache>
                <c:formatCode>General</c:formatCode>
                <c:ptCount val="15"/>
                <c:pt idx="0">
                  <c:v>0</c:v>
                </c:pt>
                <c:pt idx="1">
                  <c:v>1</c:v>
                </c:pt>
                <c:pt idx="2">
                  <c:v>0</c:v>
                </c:pt>
                <c:pt idx="3">
                  <c:v>1</c:v>
                </c:pt>
                <c:pt idx="4">
                  <c:v>2</c:v>
                </c:pt>
                <c:pt idx="5">
                  <c:v>2</c:v>
                </c:pt>
                <c:pt idx="6">
                  <c:v>0</c:v>
                </c:pt>
                <c:pt idx="7">
                  <c:v>0</c:v>
                </c:pt>
                <c:pt idx="8">
                  <c:v>0</c:v>
                </c:pt>
                <c:pt idx="9">
                  <c:v>0</c:v>
                </c:pt>
                <c:pt idx="10">
                  <c:v>3</c:v>
                </c:pt>
                <c:pt idx="11">
                  <c:v>2</c:v>
                </c:pt>
                <c:pt idx="12">
                  <c:v>2</c:v>
                </c:pt>
                <c:pt idx="13">
                  <c:v>0</c:v>
                </c:pt>
                <c:pt idx="14">
                  <c:v>0</c:v>
                </c:pt>
              </c:numCache>
            </c:numRef>
          </c:val>
        </c:ser>
        <c:gapWidth val="75"/>
        <c:overlap val="-25"/>
        <c:axId val="109463424"/>
        <c:axId val="109464960"/>
      </c:barChart>
      <c:catAx>
        <c:axId val="109463424"/>
        <c:scaling>
          <c:orientation val="minMax"/>
        </c:scaling>
        <c:axPos val="b"/>
        <c:majorTickMark val="none"/>
        <c:tickLblPos val="nextTo"/>
        <c:crossAx val="109464960"/>
        <c:crosses val="autoZero"/>
        <c:auto val="1"/>
        <c:lblAlgn val="ctr"/>
        <c:lblOffset val="100"/>
      </c:catAx>
      <c:valAx>
        <c:axId val="109464960"/>
        <c:scaling>
          <c:orientation val="minMax"/>
        </c:scaling>
        <c:axPos val="l"/>
        <c:majorGridlines/>
        <c:numFmt formatCode="#,##0" sourceLinked="1"/>
        <c:majorTickMark val="none"/>
        <c:tickLblPos val="nextTo"/>
        <c:spPr>
          <a:ln w="9525">
            <a:noFill/>
          </a:ln>
        </c:spPr>
        <c:crossAx val="109463424"/>
        <c:crosses val="autoZero"/>
        <c:crossBetween val="between"/>
      </c:valAx>
    </c:plotArea>
    <c:legend>
      <c:legendPos val="b"/>
      <c:layout/>
    </c:legend>
    <c:plotVisOnly val="1"/>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400" b="0" i="0" baseline="0"/>
              <a:t>Culpeper Co % of Active Voter Turnout, CD7 2022</a:t>
            </a:r>
          </a:p>
          <a:p>
            <a:pPr>
              <a:defRPr/>
            </a:pPr>
            <a:r>
              <a:rPr lang="en-US" sz="1000" b="0" i="0" baseline="0"/>
              <a:t>Avg=50.4%</a:t>
            </a:r>
          </a:p>
        </c:rich>
      </c:tx>
      <c:layout/>
    </c:title>
    <c:plotArea>
      <c:layout/>
      <c:barChart>
        <c:barDir val="col"/>
        <c:grouping val="clustered"/>
        <c:ser>
          <c:idx val="0"/>
          <c:order val="0"/>
          <c:spPr>
            <a:solidFill>
              <a:srgbClr val="00B050"/>
            </a:solidFill>
          </c:spPr>
          <c:dPt>
            <c:idx val="0"/>
            <c:spPr>
              <a:solidFill>
                <a:schemeClr val="accent5">
                  <a:lumMod val="60000"/>
                  <a:lumOff val="40000"/>
                </a:schemeClr>
              </a:solidFill>
            </c:spPr>
          </c:dPt>
          <c:dPt>
            <c:idx val="1"/>
            <c:spPr>
              <a:solidFill>
                <a:schemeClr val="accent5">
                  <a:lumMod val="60000"/>
                  <a:lumOff val="40000"/>
                </a:schemeClr>
              </a:solidFill>
            </c:spPr>
          </c:dPt>
          <c:dPt>
            <c:idx val="4"/>
            <c:spPr>
              <a:solidFill>
                <a:schemeClr val="accent5">
                  <a:lumMod val="60000"/>
                  <a:lumOff val="40000"/>
                </a:schemeClr>
              </a:solidFill>
            </c:spPr>
          </c:dPt>
          <c:dPt>
            <c:idx val="11"/>
            <c:spPr>
              <a:solidFill>
                <a:schemeClr val="accent5">
                  <a:lumMod val="60000"/>
                  <a:lumOff val="40000"/>
                </a:schemeClr>
              </a:solidFill>
            </c:spPr>
          </c:dPt>
          <c:dPt>
            <c:idx val="12"/>
            <c:spPr>
              <a:solidFill>
                <a:schemeClr val="accent5">
                  <a:lumMod val="60000"/>
                  <a:lumOff val="40000"/>
                </a:schemeClr>
              </a:solidFill>
            </c:spPr>
          </c:dPt>
          <c:cat>
            <c:strRef>
              <c:f>Trends!$B$148:$P$148</c:f>
              <c:strCache>
                <c:ptCount val="15"/>
                <c:pt idx="0">
                  <c:v>W Fairfax</c:v>
                </c:pt>
                <c:pt idx="1">
                  <c:v>E Fairfax</c:v>
                </c:pt>
                <c:pt idx="2">
                  <c:v>Eggbornsville</c:v>
                </c:pt>
                <c:pt idx="3">
                  <c:v>Cardova</c:v>
                </c:pt>
                <c:pt idx="4">
                  <c:v>Willow Shade</c:v>
                </c:pt>
                <c:pt idx="5">
                  <c:v>Eldorado</c:v>
                </c:pt>
                <c:pt idx="6">
                  <c:v>Browns Store</c:v>
                </c:pt>
                <c:pt idx="7">
                  <c:v>Jeffersonton</c:v>
                </c:pt>
                <c:pt idx="8">
                  <c:v>Rixeyville</c:v>
                </c:pt>
                <c:pt idx="9">
                  <c:v>Mitchells</c:v>
                </c:pt>
                <c:pt idx="10">
                  <c:v>Pearl Sample</c:v>
                </c:pt>
                <c:pt idx="11">
                  <c:v>South Ridge</c:v>
                </c:pt>
                <c:pt idx="12">
                  <c:v>Brandy Station</c:v>
                </c:pt>
                <c:pt idx="13">
                  <c:v>Lignum</c:v>
                </c:pt>
                <c:pt idx="14">
                  <c:v>Richardsville</c:v>
                </c:pt>
              </c:strCache>
            </c:strRef>
          </c:cat>
          <c:val>
            <c:numRef>
              <c:f>Trends!$B$156:$P$156</c:f>
              <c:numCache>
                <c:formatCode>0.0%</c:formatCode>
                <c:ptCount val="15"/>
                <c:pt idx="0">
                  <c:v>0.48424842484248432</c:v>
                </c:pt>
                <c:pt idx="1">
                  <c:v>0.4772554002541296</c:v>
                </c:pt>
                <c:pt idx="2">
                  <c:v>0.56096284667713248</c:v>
                </c:pt>
                <c:pt idx="3">
                  <c:v>0.4355418592706729</c:v>
                </c:pt>
                <c:pt idx="4">
                  <c:v>0.33607230895645046</c:v>
                </c:pt>
                <c:pt idx="5">
                  <c:v>0.53604436229205177</c:v>
                </c:pt>
                <c:pt idx="6">
                  <c:v>0.53026427962489353</c:v>
                </c:pt>
                <c:pt idx="7">
                  <c:v>0.54252400548696833</c:v>
                </c:pt>
                <c:pt idx="8">
                  <c:v>0.51951306838524858</c:v>
                </c:pt>
                <c:pt idx="9">
                  <c:v>0.62383177570093451</c:v>
                </c:pt>
                <c:pt idx="10">
                  <c:v>0.50360144057623057</c:v>
                </c:pt>
                <c:pt idx="11">
                  <c:v>0.50298804780876483</c:v>
                </c:pt>
                <c:pt idx="12">
                  <c:v>0.43399889073765957</c:v>
                </c:pt>
                <c:pt idx="13">
                  <c:v>0.56966897613548895</c:v>
                </c:pt>
                <c:pt idx="14">
                  <c:v>0.5025974025974026</c:v>
                </c:pt>
              </c:numCache>
            </c:numRef>
          </c:val>
        </c:ser>
        <c:axId val="109495424"/>
        <c:axId val="109496960"/>
      </c:barChart>
      <c:catAx>
        <c:axId val="109495424"/>
        <c:scaling>
          <c:orientation val="minMax"/>
        </c:scaling>
        <c:axPos val="b"/>
        <c:majorTickMark val="none"/>
        <c:tickLblPos val="nextTo"/>
        <c:crossAx val="109496960"/>
        <c:crosses val="autoZero"/>
        <c:auto val="1"/>
        <c:lblAlgn val="ctr"/>
        <c:lblOffset val="100"/>
      </c:catAx>
      <c:valAx>
        <c:axId val="109496960"/>
        <c:scaling>
          <c:orientation val="minMax"/>
        </c:scaling>
        <c:axPos val="l"/>
        <c:majorGridlines/>
        <c:numFmt formatCode="0.0%" sourceLinked="1"/>
        <c:majorTickMark val="none"/>
        <c:tickLblPos val="nextTo"/>
        <c:crossAx val="109495424"/>
        <c:crosses val="autoZero"/>
        <c:crossBetween val="between"/>
      </c:valAx>
    </c:plotArea>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400" b="0"/>
              <a:t>Culpeper</a:t>
            </a:r>
            <a:r>
              <a:rPr lang="en-US" sz="1400" b="0" baseline="0"/>
              <a:t> Co BoS, 2025</a:t>
            </a:r>
            <a:endParaRPr lang="en-US" sz="1400" b="0"/>
          </a:p>
        </c:rich>
      </c:tx>
      <c:layout/>
    </c:title>
    <c:plotArea>
      <c:layout/>
      <c:barChart>
        <c:barDir val="col"/>
        <c:grouping val="clustered"/>
        <c:ser>
          <c:idx val="0"/>
          <c:order val="0"/>
          <c:spPr>
            <a:solidFill>
              <a:srgbClr val="00B050"/>
            </a:solidFill>
          </c:spPr>
          <c:cat>
            <c:strRef>
              <c:f>Trends!$A$161:$A$174</c:f>
              <c:strCache>
                <c:ptCount val="14"/>
                <c:pt idx="0">
                  <c:v>Jefferson</c:v>
                </c:pt>
                <c:pt idx="1">
                  <c:v>Keith A Farrish</c:v>
                </c:pt>
                <c:pt idx="2">
                  <c:v>Brad C Rosenberger</c:v>
                </c:pt>
                <c:pt idx="3">
                  <c:v>Write-In</c:v>
                </c:pt>
                <c:pt idx="5">
                  <c:v>Cedar Mountain</c:v>
                </c:pt>
                <c:pt idx="6">
                  <c:v>Mandy J Brown</c:v>
                </c:pt>
                <c:pt idx="7">
                  <c:v>David Durr</c:v>
                </c:pt>
                <c:pt idx="8">
                  <c:v>Write-In</c:v>
                </c:pt>
                <c:pt idx="10">
                  <c:v>Stevensburg</c:v>
                </c:pt>
                <c:pt idx="11">
                  <c:v>F Dewayne Payne Jr</c:v>
                </c:pt>
                <c:pt idx="12">
                  <c:v>Susan L Gugino</c:v>
                </c:pt>
                <c:pt idx="13">
                  <c:v>Write-In</c:v>
                </c:pt>
              </c:strCache>
            </c:strRef>
          </c:cat>
          <c:val>
            <c:numRef>
              <c:f>Trends!$B$161:$B$174</c:f>
              <c:numCache>
                <c:formatCode>#,##0</c:formatCode>
                <c:ptCount val="14"/>
                <c:pt idx="0">
                  <c:v>0</c:v>
                </c:pt>
                <c:pt idx="1">
                  <c:v>2069</c:v>
                </c:pt>
                <c:pt idx="2">
                  <c:v>1777</c:v>
                </c:pt>
                <c:pt idx="3">
                  <c:v>13</c:v>
                </c:pt>
                <c:pt idx="6">
                  <c:v>1614</c:v>
                </c:pt>
                <c:pt idx="7">
                  <c:v>1034</c:v>
                </c:pt>
                <c:pt idx="8">
                  <c:v>12</c:v>
                </c:pt>
                <c:pt idx="11">
                  <c:v>2202</c:v>
                </c:pt>
                <c:pt idx="12">
                  <c:v>1318</c:v>
                </c:pt>
                <c:pt idx="13">
                  <c:v>12</c:v>
                </c:pt>
              </c:numCache>
            </c:numRef>
          </c:val>
        </c:ser>
        <c:axId val="109390080"/>
        <c:axId val="109395968"/>
      </c:barChart>
      <c:catAx>
        <c:axId val="109390080"/>
        <c:scaling>
          <c:orientation val="minMax"/>
        </c:scaling>
        <c:axPos val="b"/>
        <c:majorTickMark val="none"/>
        <c:tickLblPos val="nextTo"/>
        <c:crossAx val="109395968"/>
        <c:crosses val="autoZero"/>
        <c:auto val="1"/>
        <c:lblAlgn val="ctr"/>
        <c:lblOffset val="100"/>
      </c:catAx>
      <c:valAx>
        <c:axId val="109395968"/>
        <c:scaling>
          <c:orientation val="minMax"/>
        </c:scaling>
        <c:axPos val="l"/>
        <c:majorGridlines/>
        <c:numFmt formatCode="#,##0" sourceLinked="1"/>
        <c:majorTickMark val="none"/>
        <c:tickLblPos val="nextTo"/>
        <c:crossAx val="109390080"/>
        <c:crosses val="autoZero"/>
        <c:crossBetween val="between"/>
      </c:valAx>
    </c:plotArea>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b="0"/>
              <a:t>Culpeper Co School Board, 2025</a:t>
            </a:r>
          </a:p>
        </c:rich>
      </c:tx>
      <c:layout/>
    </c:title>
    <c:plotArea>
      <c:layout/>
      <c:barChart>
        <c:barDir val="col"/>
        <c:grouping val="clustered"/>
        <c:ser>
          <c:idx val="0"/>
          <c:order val="0"/>
          <c:spPr>
            <a:solidFill>
              <a:srgbClr val="00B050"/>
            </a:solidFill>
          </c:spPr>
          <c:cat>
            <c:strRef>
              <c:f>Trends!$A$177:$A$187</c:f>
              <c:strCache>
                <c:ptCount val="11"/>
                <c:pt idx="0">
                  <c:v>Jefferson</c:v>
                </c:pt>
                <c:pt idx="1">
                  <c:v>Toni G Sheads</c:v>
                </c:pt>
                <c:pt idx="2">
                  <c:v>Write-In</c:v>
                </c:pt>
                <c:pt idx="4">
                  <c:v>Cedar Mountain</c:v>
                </c:pt>
                <c:pt idx="5">
                  <c:v>Betsy H Smith</c:v>
                </c:pt>
                <c:pt idx="6">
                  <c:v>Write-In</c:v>
                </c:pt>
                <c:pt idx="8">
                  <c:v>Stevensburg</c:v>
                </c:pt>
                <c:pt idx="9">
                  <c:v>Elizabeth S Hutchins</c:v>
                </c:pt>
                <c:pt idx="10">
                  <c:v>Write-In</c:v>
                </c:pt>
              </c:strCache>
            </c:strRef>
          </c:cat>
          <c:val>
            <c:numRef>
              <c:f>Trends!$B$177:$B$187</c:f>
              <c:numCache>
                <c:formatCode>#,##0</c:formatCode>
                <c:ptCount val="11"/>
                <c:pt idx="0">
                  <c:v>0</c:v>
                </c:pt>
                <c:pt idx="1">
                  <c:v>3051</c:v>
                </c:pt>
                <c:pt idx="2">
                  <c:v>83</c:v>
                </c:pt>
                <c:pt idx="5">
                  <c:v>2182</c:v>
                </c:pt>
                <c:pt idx="6">
                  <c:v>64</c:v>
                </c:pt>
                <c:pt idx="9">
                  <c:v>2925</c:v>
                </c:pt>
                <c:pt idx="10">
                  <c:v>73</c:v>
                </c:pt>
              </c:numCache>
            </c:numRef>
          </c:val>
        </c:ser>
        <c:axId val="109403136"/>
        <c:axId val="109429504"/>
      </c:barChart>
      <c:catAx>
        <c:axId val="109403136"/>
        <c:scaling>
          <c:orientation val="minMax"/>
        </c:scaling>
        <c:axPos val="b"/>
        <c:majorTickMark val="none"/>
        <c:tickLblPos val="nextTo"/>
        <c:crossAx val="109429504"/>
        <c:crosses val="autoZero"/>
        <c:auto val="1"/>
        <c:lblAlgn val="ctr"/>
        <c:lblOffset val="100"/>
      </c:catAx>
      <c:valAx>
        <c:axId val="109429504"/>
        <c:scaling>
          <c:orientation val="minMax"/>
        </c:scaling>
        <c:axPos val="l"/>
        <c:majorGridlines/>
        <c:numFmt formatCode="#,##0" sourceLinked="1"/>
        <c:majorTickMark val="none"/>
        <c:tickLblPos val="nextTo"/>
        <c:crossAx val="109403136"/>
        <c:crosses val="autoZero"/>
        <c:crossBetween val="between"/>
      </c:valAx>
    </c:plotArea>
    <c:plotVisOnly val="1"/>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400" b="0"/>
              <a:t>Culpeper Mayor, 2025</a:t>
            </a:r>
          </a:p>
        </c:rich>
      </c:tx>
      <c:layout/>
    </c:title>
    <c:plotArea>
      <c:layout/>
      <c:barChart>
        <c:barDir val="col"/>
        <c:grouping val="clustered"/>
        <c:ser>
          <c:idx val="0"/>
          <c:order val="0"/>
          <c:spPr>
            <a:solidFill>
              <a:srgbClr val="00B050"/>
            </a:solidFill>
          </c:spPr>
          <c:cat>
            <c:strRef>
              <c:f>Trends!$A$190:$A$192</c:f>
              <c:strCache>
                <c:ptCount val="3"/>
                <c:pt idx="0">
                  <c:v>Jon D Russell</c:v>
                </c:pt>
                <c:pt idx="1">
                  <c:v>Frank Reaves Jr</c:v>
                </c:pt>
                <c:pt idx="2">
                  <c:v>Write-In</c:v>
                </c:pt>
              </c:strCache>
            </c:strRef>
          </c:cat>
          <c:val>
            <c:numRef>
              <c:f>Trends!$B$190:$B$192</c:f>
              <c:numCache>
                <c:formatCode>#,##0</c:formatCode>
                <c:ptCount val="3"/>
                <c:pt idx="0">
                  <c:v>2640</c:v>
                </c:pt>
                <c:pt idx="1">
                  <c:v>3195</c:v>
                </c:pt>
                <c:pt idx="2">
                  <c:v>29</c:v>
                </c:pt>
              </c:numCache>
            </c:numRef>
          </c:val>
        </c:ser>
        <c:axId val="109650304"/>
        <c:axId val="109651840"/>
      </c:barChart>
      <c:catAx>
        <c:axId val="109650304"/>
        <c:scaling>
          <c:orientation val="minMax"/>
        </c:scaling>
        <c:axPos val="b"/>
        <c:majorTickMark val="none"/>
        <c:tickLblPos val="nextTo"/>
        <c:crossAx val="109651840"/>
        <c:crosses val="autoZero"/>
        <c:auto val="1"/>
        <c:lblAlgn val="ctr"/>
        <c:lblOffset val="100"/>
      </c:catAx>
      <c:valAx>
        <c:axId val="109651840"/>
        <c:scaling>
          <c:orientation val="minMax"/>
        </c:scaling>
        <c:axPos val="l"/>
        <c:majorGridlines/>
        <c:numFmt formatCode="#,##0" sourceLinked="1"/>
        <c:majorTickMark val="none"/>
        <c:tickLblPos val="nextTo"/>
        <c:crossAx val="109650304"/>
        <c:crosses val="autoZero"/>
        <c:crossBetween val="between"/>
      </c:valAx>
    </c:plotArea>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400" b="0"/>
              <a:t>Culpeper Town Council, 2025</a:t>
            </a:r>
          </a:p>
        </c:rich>
      </c:tx>
      <c:layout/>
    </c:title>
    <c:plotArea>
      <c:layout/>
      <c:barChart>
        <c:barDir val="col"/>
        <c:grouping val="clustered"/>
        <c:ser>
          <c:idx val="0"/>
          <c:order val="0"/>
          <c:spPr>
            <a:solidFill>
              <a:srgbClr val="00B050"/>
            </a:solidFill>
          </c:spPr>
          <c:cat>
            <c:strRef>
              <c:f>Trends!$A$195:$A$202</c:f>
              <c:strCache>
                <c:ptCount val="8"/>
                <c:pt idx="0">
                  <c:v>William M "Bill" Yowell</c:v>
                </c:pt>
                <c:pt idx="1">
                  <c:v>N Janie Schmidt</c:v>
                </c:pt>
                <c:pt idx="2">
                  <c:v>Joseph M "Joe" Short</c:v>
                </c:pt>
                <c:pt idx="3">
                  <c:v>Max B Sternberg</c:v>
                </c:pt>
                <c:pt idx="4">
                  <c:v>Brent M Amos</c:v>
                </c:pt>
                <c:pt idx="5">
                  <c:v>Whitney R Grespin</c:v>
                </c:pt>
                <c:pt idx="6">
                  <c:v>Brian H Brumfield-Horner</c:v>
                </c:pt>
                <c:pt idx="7">
                  <c:v>Write-In</c:v>
                </c:pt>
              </c:strCache>
            </c:strRef>
          </c:cat>
          <c:val>
            <c:numRef>
              <c:f>Trends!$B$195:$B$202</c:f>
              <c:numCache>
                <c:formatCode>#,##0</c:formatCode>
                <c:ptCount val="8"/>
                <c:pt idx="0">
                  <c:v>2758</c:v>
                </c:pt>
                <c:pt idx="1">
                  <c:v>2753</c:v>
                </c:pt>
                <c:pt idx="2">
                  <c:v>2523</c:v>
                </c:pt>
                <c:pt idx="3">
                  <c:v>2343</c:v>
                </c:pt>
                <c:pt idx="4">
                  <c:v>1959</c:v>
                </c:pt>
                <c:pt idx="5">
                  <c:v>1862</c:v>
                </c:pt>
                <c:pt idx="6">
                  <c:v>1279</c:v>
                </c:pt>
                <c:pt idx="7">
                  <c:v>175</c:v>
                </c:pt>
              </c:numCache>
            </c:numRef>
          </c:val>
        </c:ser>
        <c:axId val="109683840"/>
        <c:axId val="109685376"/>
      </c:barChart>
      <c:catAx>
        <c:axId val="109683840"/>
        <c:scaling>
          <c:orientation val="minMax"/>
        </c:scaling>
        <c:axPos val="b"/>
        <c:majorTickMark val="none"/>
        <c:tickLblPos val="nextTo"/>
        <c:crossAx val="109685376"/>
        <c:crosses val="autoZero"/>
        <c:auto val="1"/>
        <c:lblAlgn val="ctr"/>
        <c:lblOffset val="100"/>
      </c:catAx>
      <c:valAx>
        <c:axId val="109685376"/>
        <c:scaling>
          <c:orientation val="minMax"/>
        </c:scaling>
        <c:axPos val="l"/>
        <c:majorGridlines/>
        <c:numFmt formatCode="#,##0" sourceLinked="1"/>
        <c:majorTickMark val="none"/>
        <c:tickLblPos val="nextTo"/>
        <c:crossAx val="109683840"/>
        <c:crosses val="autoZero"/>
        <c:crossBetween val="between"/>
      </c:valAx>
    </c:plotArea>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4252E7-5BCF-41DF-9BDA-A2BBFC9FCE0C}" type="datetimeFigureOut">
              <a:rPr lang="en-US" smtClean="0"/>
              <a:t>12/2/2025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41BF85-EFC7-4081-A640-82E4837EACE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 not going to overwhelm you with numbers. Rather, this is going to be a graphics show. Just take in the overall picture. This first slide,</a:t>
            </a:r>
            <a:r>
              <a:rPr lang="en-US" baseline="0" dirty="0" smtClean="0"/>
              <a:t> courtesy of VPAP, tracks the share of Democratic votes in every gubernatorial election since 1961. Virginia is broken into regions, with orange being Northern Virginia, the Piedmont in light green, Tidewater is pink, the Richmond area in dark green, and Southwest/South Side in blue. Each horizontal bar represents 100% of the Democratic vote in each election. So, in the 1961 election, the last before the passage of the Voting Rights Act, when Virginia was part of the Solid South, southern Virginia contributed 32% of the Democratic votes, with Piedmont second at 20%. In election after election, Piedmont and the Southwest have contributed less and less than the other regions until this year, when Northern Virginia constituted 37% of the democratic vote and the Piedmont gave only 17%.</a:t>
            </a:r>
            <a:endParaRPr lang="en-US" dirty="0"/>
          </a:p>
        </p:txBody>
      </p:sp>
      <p:sp>
        <p:nvSpPr>
          <p:cNvPr id="4" name="Slide Number Placeholder 3"/>
          <p:cNvSpPr>
            <a:spLocks noGrp="1"/>
          </p:cNvSpPr>
          <p:nvPr>
            <p:ph type="sldNum" sz="quarter" idx="10"/>
          </p:nvPr>
        </p:nvSpPr>
        <p:spPr/>
        <p:txBody>
          <a:bodyPr/>
          <a:lstStyle/>
          <a:p>
            <a:fld id="{0E41BF85-EFC7-4081-A640-82E4837EACE5}"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2015, the number of active voters in Virginia has increased by about 11%. Culpeper County’s voters have increased</a:t>
            </a:r>
            <a:r>
              <a:rPr lang="en-US" baseline="0" dirty="0" smtClean="0"/>
              <a:t> more than twice as fast at 24%.</a:t>
            </a:r>
            <a:endParaRPr lang="en-US" dirty="0"/>
          </a:p>
        </p:txBody>
      </p:sp>
      <p:sp>
        <p:nvSpPr>
          <p:cNvPr id="4" name="Slide Number Placeholder 3"/>
          <p:cNvSpPr>
            <a:spLocks noGrp="1"/>
          </p:cNvSpPr>
          <p:nvPr>
            <p:ph type="sldNum" sz="quarter" idx="10"/>
          </p:nvPr>
        </p:nvSpPr>
        <p:spPr/>
        <p:txBody>
          <a:bodyPr/>
          <a:lstStyle/>
          <a:p>
            <a:fld id="{0E41BF85-EFC7-4081-A640-82E4837EACE5}"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charts show Republican </a:t>
            </a:r>
            <a:r>
              <a:rPr lang="en-US" dirty="0" err="1" smtClean="0"/>
              <a:t>vs</a:t>
            </a:r>
            <a:r>
              <a:rPr lang="en-US" dirty="0" smtClean="0"/>
              <a:t> Democratic votes in the county every year over</a:t>
            </a:r>
            <a:r>
              <a:rPr lang="en-US" baseline="0" dirty="0" smtClean="0"/>
              <a:t> the past decade. 2015 is an outlier year because the Republican candidate for delegate was unopposed. Note that the percentage of red </a:t>
            </a:r>
            <a:r>
              <a:rPr lang="en-US" baseline="0" dirty="0" err="1" smtClean="0"/>
              <a:t>vs</a:t>
            </a:r>
            <a:r>
              <a:rPr lang="en-US" baseline="0" dirty="0" smtClean="0"/>
              <a:t> blue votes has remained pretty consistent at about 60%-40% despite the increase in the number of voters. The notable exception is 2021, when Glenn </a:t>
            </a:r>
            <a:r>
              <a:rPr lang="en-US" baseline="0" dirty="0" err="1" smtClean="0"/>
              <a:t>Youngkin</a:t>
            </a:r>
            <a:r>
              <a:rPr lang="en-US" baseline="0" dirty="0" smtClean="0"/>
              <a:t> delivered a heavier than normal wallop to Terry </a:t>
            </a:r>
            <a:r>
              <a:rPr lang="en-US" baseline="0" dirty="0" err="1" smtClean="0"/>
              <a:t>McCauliffe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E41BF85-EFC7-4081-A640-82E4837EACE5}"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year’s race,</a:t>
            </a:r>
            <a:r>
              <a:rPr lang="en-US" baseline="0" dirty="0" smtClean="0"/>
              <a:t> there wasn’t any significant </a:t>
            </a:r>
            <a:r>
              <a:rPr lang="en-US" baseline="0" dirty="0" err="1" smtClean="0"/>
              <a:t>undervoting</a:t>
            </a:r>
            <a:r>
              <a:rPr lang="en-US" baseline="0" dirty="0" smtClean="0"/>
              <a:t> down ballot on the Democratic side (governor and delegate votes were nearly identical across precincts. It is interesting to see that on the Republican side, there were more votes for delegate than there were for governor. Of importance is the chart on the right side. “Town” districts are blue, and rural districts are green. The percent voter turnout in town districts is consistently lower than in rural districts. Since town districts are the more strongly Democratic, higher turnout could mean more Democratic votes.</a:t>
            </a:r>
            <a:endParaRPr lang="en-US" dirty="0"/>
          </a:p>
        </p:txBody>
      </p:sp>
      <p:sp>
        <p:nvSpPr>
          <p:cNvPr id="4" name="Slide Number Placeholder 3"/>
          <p:cNvSpPr>
            <a:spLocks noGrp="1"/>
          </p:cNvSpPr>
          <p:nvPr>
            <p:ph type="sldNum" sz="quarter" idx="10"/>
          </p:nvPr>
        </p:nvSpPr>
        <p:spPr/>
        <p:txBody>
          <a:bodyPr/>
          <a:lstStyle/>
          <a:p>
            <a:fld id="{0E41BF85-EFC7-4081-A640-82E4837EACE5}"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we see in state races is mirrored in federal elections. This is the most recent midterm election, the last one that Abigail won.</a:t>
            </a:r>
            <a:r>
              <a:rPr lang="en-US" baseline="0" dirty="0" smtClean="0"/>
              <a:t> Town districts didn’t turn out to vote at the same rate as the rural districts.</a:t>
            </a:r>
            <a:endParaRPr lang="en-US" dirty="0"/>
          </a:p>
        </p:txBody>
      </p:sp>
      <p:sp>
        <p:nvSpPr>
          <p:cNvPr id="4" name="Slide Number Placeholder 3"/>
          <p:cNvSpPr>
            <a:spLocks noGrp="1"/>
          </p:cNvSpPr>
          <p:nvPr>
            <p:ph type="sldNum" sz="quarter" idx="10"/>
          </p:nvPr>
        </p:nvSpPr>
        <p:spPr/>
        <p:txBody>
          <a:bodyPr/>
          <a:lstStyle/>
          <a:p>
            <a:fld id="{0E41BF85-EFC7-4081-A640-82E4837EACE5}"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the results of the nonpartisan</a:t>
            </a:r>
            <a:r>
              <a:rPr lang="en-US" baseline="0" dirty="0" smtClean="0"/>
              <a:t> local races. Keith Farrish won in Jefferson, Mandy Brown in Cedar Mountain, and Dewayne Payne in Stevensburg. The school board candidates all ran unopposed.</a:t>
            </a:r>
            <a:endParaRPr lang="en-US" dirty="0"/>
          </a:p>
        </p:txBody>
      </p:sp>
      <p:sp>
        <p:nvSpPr>
          <p:cNvPr id="4" name="Slide Number Placeholder 3"/>
          <p:cNvSpPr>
            <a:spLocks noGrp="1"/>
          </p:cNvSpPr>
          <p:nvPr>
            <p:ph type="sldNum" sz="quarter" idx="10"/>
          </p:nvPr>
        </p:nvSpPr>
        <p:spPr/>
        <p:txBody>
          <a:bodyPr/>
          <a:lstStyle/>
          <a:p>
            <a:fld id="{0E41BF85-EFC7-4081-A640-82E4837EACE5}"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Frank Reaves was</a:t>
            </a:r>
            <a:r>
              <a:rPr lang="en-US" baseline="0" dirty="0" smtClean="0"/>
              <a:t> reelected as mayor by a comfortable margin, and the four top vote getters for town council were Bill </a:t>
            </a:r>
            <a:r>
              <a:rPr lang="en-US" baseline="0" dirty="0" err="1" smtClean="0"/>
              <a:t>Yowell</a:t>
            </a:r>
            <a:r>
              <a:rPr lang="en-US" baseline="0" dirty="0" smtClean="0"/>
              <a:t>, Janie Schmidt, Joe Short, and </a:t>
            </a:r>
            <a:r>
              <a:rPr lang="en-US" baseline="0" smtClean="0"/>
              <a:t>Max Sternberg.</a:t>
            </a:r>
            <a:endParaRPr lang="en-US"/>
          </a:p>
        </p:txBody>
      </p:sp>
      <p:sp>
        <p:nvSpPr>
          <p:cNvPr id="4" name="Slide Number Placeholder 3"/>
          <p:cNvSpPr>
            <a:spLocks noGrp="1"/>
          </p:cNvSpPr>
          <p:nvPr>
            <p:ph type="sldNum" sz="quarter" idx="10"/>
          </p:nvPr>
        </p:nvSpPr>
        <p:spPr/>
        <p:txBody>
          <a:bodyPr/>
          <a:lstStyle/>
          <a:p>
            <a:fld id="{0E41BF85-EFC7-4081-A640-82E4837EACE5}"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7391A0-9654-4656-A1C5-D4DE94A1D11A}"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391A0-9654-4656-A1C5-D4DE94A1D11A}"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391A0-9654-4656-A1C5-D4DE94A1D11A}"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7391A0-9654-4656-A1C5-D4DE94A1D11A}"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7391A0-9654-4656-A1C5-D4DE94A1D11A}" type="datetimeFigureOut">
              <a:rPr lang="en-US" smtClean="0"/>
              <a:pPr/>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7391A0-9654-4656-A1C5-D4DE94A1D11A}" type="datetimeFigureOut">
              <a:rPr lang="en-US" smtClean="0"/>
              <a:pPr/>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391A0-9654-4656-A1C5-D4DE94A1D11A}" type="datetimeFigureOut">
              <a:rPr lang="en-US" smtClean="0"/>
              <a:pPr/>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391A0-9654-4656-A1C5-D4DE94A1D11A}"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391A0-9654-4656-A1C5-D4DE94A1D11A}"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391A0-9654-4656-A1C5-D4DE94A1D11A}"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391A0-9654-4656-A1C5-D4DE94A1D11A}"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EF1BF7-A5B4-469E-98BB-D8AB44C9D3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7391A0-9654-4656-A1C5-D4DE94A1D11A}" type="datetimeFigureOut">
              <a:rPr lang="en-US" smtClean="0"/>
              <a:pPr/>
              <a:t>12/2/2025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EF1BF7-A5B4-469E-98BB-D8AB44C9D3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chart" Target="../charts/chart8.xml"/><Relationship Id="rId4" Type="http://schemas.openxmlformats.org/officeDocument/2006/relationships/chart" Target="../charts/chart7.xml"/></Relationships>
</file>

<file path=ppt/slides/_rels/slide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10.xml"/></Relationships>
</file>

<file path=ppt/slides/_rels/slide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12.xml"/></Relationships>
</file>

<file path=ppt/slides/_rels/slide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Democratic Party\Democratic Voting Trends.jpg"/>
          <p:cNvPicPr>
            <a:picLocks noChangeAspect="1" noChangeArrowheads="1"/>
          </p:cNvPicPr>
          <p:nvPr/>
        </p:nvPicPr>
        <p:blipFill>
          <a:blip r:embed="rId3" cstate="print"/>
          <a:srcRect/>
          <a:stretch>
            <a:fillRect/>
          </a:stretch>
        </p:blipFill>
        <p:spPr bwMode="auto">
          <a:xfrm>
            <a:off x="914400" y="57150"/>
            <a:ext cx="7315200" cy="67437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04801" y="1295400"/>
          <a:ext cx="3733799" cy="35548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4191000" y="1295400"/>
          <a:ext cx="4556540" cy="358623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447800" y="838200"/>
          <a:ext cx="6088269" cy="460299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457200" y="1676400"/>
          <a:ext cx="4114800" cy="35453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p:nvPr/>
        </p:nvGraphicFramePr>
        <p:xfrm>
          <a:off x="4495800" y="1676400"/>
          <a:ext cx="4251739" cy="355765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304800" y="381000"/>
          <a:ext cx="4038600" cy="28955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p:nvPr/>
        </p:nvGraphicFramePr>
        <p:xfrm>
          <a:off x="381001" y="3200400"/>
          <a:ext cx="3962400" cy="327867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p:cNvGraphicFramePr/>
          <p:nvPr/>
        </p:nvGraphicFramePr>
        <p:xfrm>
          <a:off x="4343400" y="1600200"/>
          <a:ext cx="4556540" cy="3592996"/>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1" y="1600200"/>
          <a:ext cx="4114800" cy="35862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p:nvPr/>
        </p:nvGraphicFramePr>
        <p:xfrm>
          <a:off x="4343400" y="1447800"/>
          <a:ext cx="4556540" cy="358623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 y="1524000"/>
          <a:ext cx="4190999" cy="35339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p:nvPr/>
        </p:nvGraphicFramePr>
        <p:xfrm>
          <a:off x="4343400" y="1524000"/>
          <a:ext cx="4569239" cy="353391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1" y="1676400"/>
          <a:ext cx="3962400" cy="35339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p:nvPr/>
        </p:nvGraphicFramePr>
        <p:xfrm>
          <a:off x="4267200" y="1752600"/>
          <a:ext cx="4569239" cy="353391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598</Words>
  <Application>Microsoft Office PowerPoint</Application>
  <PresentationFormat>On-screen Show (4:3)</PresentationFormat>
  <Paragraphs>30</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Owner</cp:lastModifiedBy>
  <cp:revision>21</cp:revision>
  <dcterms:created xsi:type="dcterms:W3CDTF">2025-11-21T13:10:03Z</dcterms:created>
  <dcterms:modified xsi:type="dcterms:W3CDTF">2025-12-03T01:37:03Z</dcterms:modified>
</cp:coreProperties>
</file>